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65" r:id="rId3"/>
    <p:sldId id="258" r:id="rId4"/>
    <p:sldId id="259" r:id="rId5"/>
    <p:sldId id="263" r:id="rId6"/>
    <p:sldId id="261" r:id="rId7"/>
    <p:sldId id="264" r:id="rId8"/>
    <p:sldId id="262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661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533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3886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634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12/5/2023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16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86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3007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411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948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057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56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280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5" r:id="rId4"/>
    <p:sldLayoutId id="2147483676" r:id="rId5"/>
    <p:sldLayoutId id="2147483681" r:id="rId6"/>
    <p:sldLayoutId id="2147483677" r:id="rId7"/>
    <p:sldLayoutId id="2147483678" r:id="rId8"/>
    <p:sldLayoutId id="2147483679" r:id="rId9"/>
    <p:sldLayoutId id="2147483680" r:id="rId10"/>
    <p:sldLayoutId id="2147483682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AB8A87-4D73-6083-8CE6-111D45A5C2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531" y="1346268"/>
            <a:ext cx="5274860" cy="3066706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Time-Series Covid-19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8865E7-41B0-897B-F722-539622953D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2" y="4412974"/>
            <a:ext cx="4524024" cy="1576188"/>
          </a:xfrm>
        </p:spPr>
        <p:txBody>
          <a:bodyPr anchor="t">
            <a:normAutofit/>
          </a:bodyPr>
          <a:lstStyle/>
          <a:p>
            <a:r>
              <a:rPr lang="en-US"/>
              <a:t>By Deven Biehler, Erick Pairault</a:t>
            </a:r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Digital rendering of a virus formation">
            <a:extLst>
              <a:ext uri="{FF2B5EF4-FFF2-40B4-BE49-F238E27FC236}">
                <a16:creationId xmlns:a16="http://schemas.microsoft.com/office/drawing/2014/main" id="{DFB5D238-3F25-6732-0AA5-B3E65B0292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608"/>
                    </a14:imgEffect>
                    <a14:imgEffect>
                      <a14:brightnessContrast bright="14000" contrast="10000"/>
                    </a14:imgEffect>
                  </a14:imgLayer>
                </a14:imgProps>
              </a:ext>
            </a:extLst>
          </a:blip>
          <a:srcRect l="27484" r="20892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82016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2F24225-0E3A-40A5-A927-CEFC1443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B02B8FB-EF36-4677-B5B5-E9B989F25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83796" cy="6858000"/>
          </a:xfrm>
          <a:custGeom>
            <a:avLst/>
            <a:gdLst>
              <a:gd name="connsiteX0" fmla="*/ 0 w 4583796"/>
              <a:gd name="connsiteY0" fmla="*/ 0 h 6858000"/>
              <a:gd name="connsiteX1" fmla="*/ 1087374 w 4583796"/>
              <a:gd name="connsiteY1" fmla="*/ 0 h 6858000"/>
              <a:gd name="connsiteX2" fmla="*/ 1598212 w 4583796"/>
              <a:gd name="connsiteY2" fmla="*/ 0 h 6858000"/>
              <a:gd name="connsiteX3" fmla="*/ 2960773 w 4583796"/>
              <a:gd name="connsiteY3" fmla="*/ 0 h 6858000"/>
              <a:gd name="connsiteX4" fmla="*/ 2982897 w 4583796"/>
              <a:gd name="connsiteY4" fmla="*/ 14997 h 6858000"/>
              <a:gd name="connsiteX5" fmla="*/ 4583796 w 4583796"/>
              <a:gd name="connsiteY5" fmla="*/ 3621656 h 6858000"/>
              <a:gd name="connsiteX6" fmla="*/ 2709446 w 4583796"/>
              <a:gd name="connsiteY6" fmla="*/ 6374814 h 6858000"/>
              <a:gd name="connsiteX7" fmla="*/ 2192798 w 4583796"/>
              <a:gd name="connsiteY7" fmla="*/ 6780599 h 6858000"/>
              <a:gd name="connsiteX8" fmla="*/ 2081042 w 4583796"/>
              <a:gd name="connsiteY8" fmla="*/ 6858000 h 6858000"/>
              <a:gd name="connsiteX9" fmla="*/ 1598212 w 4583796"/>
              <a:gd name="connsiteY9" fmla="*/ 6858000 h 6858000"/>
              <a:gd name="connsiteX10" fmla="*/ 1087374 w 4583796"/>
              <a:gd name="connsiteY10" fmla="*/ 6858000 h 6858000"/>
              <a:gd name="connsiteX11" fmla="*/ 0 w 4583796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83796" h="6858000">
                <a:moveTo>
                  <a:pt x="0" y="0"/>
                </a:moveTo>
                <a:lnTo>
                  <a:pt x="1087374" y="0"/>
                </a:lnTo>
                <a:lnTo>
                  <a:pt x="1598212" y="0"/>
                </a:lnTo>
                <a:lnTo>
                  <a:pt x="2960773" y="0"/>
                </a:lnTo>
                <a:lnTo>
                  <a:pt x="2982897" y="14997"/>
                </a:lnTo>
                <a:cubicBezTo>
                  <a:pt x="4010060" y="754641"/>
                  <a:pt x="4583796" y="2093192"/>
                  <a:pt x="4583796" y="3621656"/>
                </a:cubicBezTo>
                <a:cubicBezTo>
                  <a:pt x="4583796" y="4969131"/>
                  <a:pt x="3655071" y="5602839"/>
                  <a:pt x="2709446" y="6374814"/>
                </a:cubicBezTo>
                <a:cubicBezTo>
                  <a:pt x="2537243" y="6515397"/>
                  <a:pt x="2366616" y="6653108"/>
                  <a:pt x="2192798" y="6780599"/>
                </a:cubicBezTo>
                <a:lnTo>
                  <a:pt x="2081042" y="6858000"/>
                </a:lnTo>
                <a:lnTo>
                  <a:pt x="1598212" y="6858000"/>
                </a:lnTo>
                <a:lnTo>
                  <a:pt x="108737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E30D5C6-EC5C-4D78-8689-1B6822BFF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2A73499-12A4-4080-B0DE-351867697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0A52FE6-BB17-4BE4-BFA1-8896FD7CF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7BBF837-70DD-4FFD-A87C-FAD1F5D8A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E5EB792-CB0B-44C0-9561-24A263D87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FB4A96-0FD5-4642-8CE2-57623A3A4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18FEF-2647-BC6A-087D-D2334CE56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558" y="1833229"/>
            <a:ext cx="3397998" cy="2934031"/>
          </a:xfrm>
        </p:spPr>
        <p:txBody>
          <a:bodyPr anchor="ctr">
            <a:normAutofit/>
          </a:bodyPr>
          <a:lstStyle/>
          <a:p>
            <a:r>
              <a:rPr lang="en-US"/>
              <a:t>Transforming Data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D3C0F9-4AAB-E344-D21C-BB2B84157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14126" y="409614"/>
            <a:ext cx="7501346" cy="6038771"/>
          </a:xfrm>
          <a:ln w="38100">
            <a:solidFill>
              <a:srgbClr val="404040"/>
            </a:solidFill>
          </a:ln>
        </p:spPr>
      </p:pic>
    </p:spTree>
    <p:extLst>
      <p:ext uri="{BB962C8B-B14F-4D97-AF65-F5344CB8AC3E}">
        <p14:creationId xmlns:p14="http://schemas.microsoft.com/office/powerpoint/2010/main" val="2114650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2F24225-0E3A-40A5-A927-CEFC1443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B02B8FB-EF36-4677-B5B5-E9B989F25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83796" cy="6858000"/>
          </a:xfrm>
          <a:custGeom>
            <a:avLst/>
            <a:gdLst>
              <a:gd name="connsiteX0" fmla="*/ 0 w 4583796"/>
              <a:gd name="connsiteY0" fmla="*/ 0 h 6858000"/>
              <a:gd name="connsiteX1" fmla="*/ 1087374 w 4583796"/>
              <a:gd name="connsiteY1" fmla="*/ 0 h 6858000"/>
              <a:gd name="connsiteX2" fmla="*/ 1598212 w 4583796"/>
              <a:gd name="connsiteY2" fmla="*/ 0 h 6858000"/>
              <a:gd name="connsiteX3" fmla="*/ 2960773 w 4583796"/>
              <a:gd name="connsiteY3" fmla="*/ 0 h 6858000"/>
              <a:gd name="connsiteX4" fmla="*/ 2982897 w 4583796"/>
              <a:gd name="connsiteY4" fmla="*/ 14997 h 6858000"/>
              <a:gd name="connsiteX5" fmla="*/ 4583796 w 4583796"/>
              <a:gd name="connsiteY5" fmla="*/ 3621656 h 6858000"/>
              <a:gd name="connsiteX6" fmla="*/ 2709446 w 4583796"/>
              <a:gd name="connsiteY6" fmla="*/ 6374814 h 6858000"/>
              <a:gd name="connsiteX7" fmla="*/ 2192798 w 4583796"/>
              <a:gd name="connsiteY7" fmla="*/ 6780599 h 6858000"/>
              <a:gd name="connsiteX8" fmla="*/ 2081042 w 4583796"/>
              <a:gd name="connsiteY8" fmla="*/ 6858000 h 6858000"/>
              <a:gd name="connsiteX9" fmla="*/ 1598212 w 4583796"/>
              <a:gd name="connsiteY9" fmla="*/ 6858000 h 6858000"/>
              <a:gd name="connsiteX10" fmla="*/ 1087374 w 4583796"/>
              <a:gd name="connsiteY10" fmla="*/ 6858000 h 6858000"/>
              <a:gd name="connsiteX11" fmla="*/ 0 w 4583796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83796" h="6858000">
                <a:moveTo>
                  <a:pt x="0" y="0"/>
                </a:moveTo>
                <a:lnTo>
                  <a:pt x="1087374" y="0"/>
                </a:lnTo>
                <a:lnTo>
                  <a:pt x="1598212" y="0"/>
                </a:lnTo>
                <a:lnTo>
                  <a:pt x="2960773" y="0"/>
                </a:lnTo>
                <a:lnTo>
                  <a:pt x="2982897" y="14997"/>
                </a:lnTo>
                <a:cubicBezTo>
                  <a:pt x="4010060" y="754641"/>
                  <a:pt x="4583796" y="2093192"/>
                  <a:pt x="4583796" y="3621656"/>
                </a:cubicBezTo>
                <a:cubicBezTo>
                  <a:pt x="4583796" y="4969131"/>
                  <a:pt x="3655071" y="5602839"/>
                  <a:pt x="2709446" y="6374814"/>
                </a:cubicBezTo>
                <a:cubicBezTo>
                  <a:pt x="2537243" y="6515397"/>
                  <a:pt x="2366616" y="6653108"/>
                  <a:pt x="2192798" y="6780599"/>
                </a:cubicBezTo>
                <a:lnTo>
                  <a:pt x="2081042" y="6858000"/>
                </a:lnTo>
                <a:lnTo>
                  <a:pt x="1598212" y="6858000"/>
                </a:lnTo>
                <a:lnTo>
                  <a:pt x="108737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E30D5C6-EC5C-4D78-8689-1B6822BFF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2A73499-12A4-4080-B0DE-351867697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0A52FE6-BB17-4BE4-BFA1-8896FD7CF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7BBF837-70DD-4FFD-A87C-FAD1F5D8A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E5EB792-CB0B-44C0-9561-24A263D87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FB4A96-0FD5-4642-8CE2-57623A3A4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18FEF-2647-BC6A-087D-D2334CE56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18" y="1833229"/>
            <a:ext cx="3161338" cy="2934031"/>
          </a:xfrm>
        </p:spPr>
        <p:txBody>
          <a:bodyPr anchor="ctr">
            <a:normAutofit/>
          </a:bodyPr>
          <a:lstStyle/>
          <a:p>
            <a:r>
              <a:rPr lang="en-US" dirty="0"/>
              <a:t>Impact of Data</a:t>
            </a:r>
          </a:p>
        </p:txBody>
      </p:sp>
      <p:pic>
        <p:nvPicPr>
          <p:cNvPr id="5" name="Content Placeholder 4" descr="A screenshot of a map with red dots&#10;&#10;Description automatically generated">
            <a:extLst>
              <a:ext uri="{FF2B5EF4-FFF2-40B4-BE49-F238E27FC236}">
                <a16:creationId xmlns:a16="http://schemas.microsoft.com/office/drawing/2014/main" id="{6BD3C0F9-4AAB-E344-D21C-BB2B84157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126" y="409614"/>
            <a:ext cx="7501346" cy="6038771"/>
          </a:xfrm>
          <a:ln w="38100">
            <a:solidFill>
              <a:srgbClr val="404040"/>
            </a:solidFill>
          </a:ln>
        </p:spPr>
      </p:pic>
    </p:spTree>
    <p:extLst>
      <p:ext uri="{BB962C8B-B14F-4D97-AF65-F5344CB8AC3E}">
        <p14:creationId xmlns:p14="http://schemas.microsoft.com/office/powerpoint/2010/main" val="1290951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ata Video 1">
            <a:hlinkClick r:id="" action="ppaction://media"/>
            <a:extLst>
              <a:ext uri="{FF2B5EF4-FFF2-40B4-BE49-F238E27FC236}">
                <a16:creationId xmlns:a16="http://schemas.microsoft.com/office/drawing/2014/main" id="{0DF3D879-2E63-A8EC-404C-6D35D14327E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919" y="134481"/>
            <a:ext cx="11714162" cy="6589038"/>
          </a:xfrm>
        </p:spPr>
      </p:pic>
    </p:spTree>
    <p:extLst>
      <p:ext uri="{BB962C8B-B14F-4D97-AF65-F5344CB8AC3E}">
        <p14:creationId xmlns:p14="http://schemas.microsoft.com/office/powerpoint/2010/main" val="207558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2F24225-0E3A-40A5-A927-CEFC1443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B02B8FB-EF36-4677-B5B5-E9B989F25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83796" cy="6858000"/>
          </a:xfrm>
          <a:custGeom>
            <a:avLst/>
            <a:gdLst>
              <a:gd name="connsiteX0" fmla="*/ 0 w 4583796"/>
              <a:gd name="connsiteY0" fmla="*/ 0 h 6858000"/>
              <a:gd name="connsiteX1" fmla="*/ 1087374 w 4583796"/>
              <a:gd name="connsiteY1" fmla="*/ 0 h 6858000"/>
              <a:gd name="connsiteX2" fmla="*/ 1598212 w 4583796"/>
              <a:gd name="connsiteY2" fmla="*/ 0 h 6858000"/>
              <a:gd name="connsiteX3" fmla="*/ 2960773 w 4583796"/>
              <a:gd name="connsiteY3" fmla="*/ 0 h 6858000"/>
              <a:gd name="connsiteX4" fmla="*/ 2982897 w 4583796"/>
              <a:gd name="connsiteY4" fmla="*/ 14997 h 6858000"/>
              <a:gd name="connsiteX5" fmla="*/ 4583796 w 4583796"/>
              <a:gd name="connsiteY5" fmla="*/ 3621656 h 6858000"/>
              <a:gd name="connsiteX6" fmla="*/ 2709446 w 4583796"/>
              <a:gd name="connsiteY6" fmla="*/ 6374814 h 6858000"/>
              <a:gd name="connsiteX7" fmla="*/ 2192798 w 4583796"/>
              <a:gd name="connsiteY7" fmla="*/ 6780599 h 6858000"/>
              <a:gd name="connsiteX8" fmla="*/ 2081042 w 4583796"/>
              <a:gd name="connsiteY8" fmla="*/ 6858000 h 6858000"/>
              <a:gd name="connsiteX9" fmla="*/ 1598212 w 4583796"/>
              <a:gd name="connsiteY9" fmla="*/ 6858000 h 6858000"/>
              <a:gd name="connsiteX10" fmla="*/ 1087374 w 4583796"/>
              <a:gd name="connsiteY10" fmla="*/ 6858000 h 6858000"/>
              <a:gd name="connsiteX11" fmla="*/ 0 w 4583796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83796" h="6858000">
                <a:moveTo>
                  <a:pt x="0" y="0"/>
                </a:moveTo>
                <a:lnTo>
                  <a:pt x="1087374" y="0"/>
                </a:lnTo>
                <a:lnTo>
                  <a:pt x="1598212" y="0"/>
                </a:lnTo>
                <a:lnTo>
                  <a:pt x="2960773" y="0"/>
                </a:lnTo>
                <a:lnTo>
                  <a:pt x="2982897" y="14997"/>
                </a:lnTo>
                <a:cubicBezTo>
                  <a:pt x="4010060" y="754641"/>
                  <a:pt x="4583796" y="2093192"/>
                  <a:pt x="4583796" y="3621656"/>
                </a:cubicBezTo>
                <a:cubicBezTo>
                  <a:pt x="4583796" y="4969131"/>
                  <a:pt x="3655071" y="5602839"/>
                  <a:pt x="2709446" y="6374814"/>
                </a:cubicBezTo>
                <a:cubicBezTo>
                  <a:pt x="2537243" y="6515397"/>
                  <a:pt x="2366616" y="6653108"/>
                  <a:pt x="2192798" y="6780599"/>
                </a:cubicBezTo>
                <a:lnTo>
                  <a:pt x="2081042" y="6858000"/>
                </a:lnTo>
                <a:lnTo>
                  <a:pt x="1598212" y="6858000"/>
                </a:lnTo>
                <a:lnTo>
                  <a:pt x="108737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E30D5C6-EC5C-4D78-8689-1B6822BFF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2A73499-12A4-4080-B0DE-351867697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0A52FE6-BB17-4BE4-BFA1-8896FD7CF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7BBF837-70DD-4FFD-A87C-FAD1F5D8A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E5EB792-CB0B-44C0-9561-24A263D87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FB4A96-0FD5-4642-8CE2-57623A3A4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18FEF-2647-BC6A-087D-D2334CE56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18" y="1833229"/>
            <a:ext cx="3161338" cy="2934031"/>
          </a:xfrm>
        </p:spPr>
        <p:txBody>
          <a:bodyPr anchor="ctr">
            <a:normAutofit/>
          </a:bodyPr>
          <a:lstStyle/>
          <a:p>
            <a:r>
              <a:rPr lang="en-US" dirty="0"/>
              <a:t>Rate of Contagion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D3C0F9-4AAB-E344-D21C-BB2B84157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14126" y="409614"/>
            <a:ext cx="7501346" cy="6038771"/>
          </a:xfrm>
          <a:ln w="38100">
            <a:solidFill>
              <a:srgbClr val="404040"/>
            </a:solidFill>
          </a:ln>
        </p:spPr>
      </p:pic>
    </p:spTree>
    <p:extLst>
      <p:ext uri="{BB962C8B-B14F-4D97-AF65-F5344CB8AC3E}">
        <p14:creationId xmlns:p14="http://schemas.microsoft.com/office/powerpoint/2010/main" val="1424417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ata Video 2">
            <a:hlinkClick r:id="" action="ppaction://media"/>
            <a:extLst>
              <a:ext uri="{FF2B5EF4-FFF2-40B4-BE49-F238E27FC236}">
                <a16:creationId xmlns:a16="http://schemas.microsoft.com/office/drawing/2014/main" id="{3DE8041C-0F49-9679-0A72-6AEF6B2C36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887" y="136714"/>
            <a:ext cx="11706225" cy="6584572"/>
          </a:xfrm>
        </p:spPr>
      </p:pic>
    </p:spTree>
    <p:extLst>
      <p:ext uri="{BB962C8B-B14F-4D97-AF65-F5344CB8AC3E}">
        <p14:creationId xmlns:p14="http://schemas.microsoft.com/office/powerpoint/2010/main" val="2944910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1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2F24225-0E3A-40A5-A927-CEFC1443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B02B8FB-EF36-4677-B5B5-E9B989F25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83796" cy="6858000"/>
          </a:xfrm>
          <a:custGeom>
            <a:avLst/>
            <a:gdLst>
              <a:gd name="connsiteX0" fmla="*/ 0 w 4583796"/>
              <a:gd name="connsiteY0" fmla="*/ 0 h 6858000"/>
              <a:gd name="connsiteX1" fmla="*/ 1087374 w 4583796"/>
              <a:gd name="connsiteY1" fmla="*/ 0 h 6858000"/>
              <a:gd name="connsiteX2" fmla="*/ 1598212 w 4583796"/>
              <a:gd name="connsiteY2" fmla="*/ 0 h 6858000"/>
              <a:gd name="connsiteX3" fmla="*/ 2960773 w 4583796"/>
              <a:gd name="connsiteY3" fmla="*/ 0 h 6858000"/>
              <a:gd name="connsiteX4" fmla="*/ 2982897 w 4583796"/>
              <a:gd name="connsiteY4" fmla="*/ 14997 h 6858000"/>
              <a:gd name="connsiteX5" fmla="*/ 4583796 w 4583796"/>
              <a:gd name="connsiteY5" fmla="*/ 3621656 h 6858000"/>
              <a:gd name="connsiteX6" fmla="*/ 2709446 w 4583796"/>
              <a:gd name="connsiteY6" fmla="*/ 6374814 h 6858000"/>
              <a:gd name="connsiteX7" fmla="*/ 2192798 w 4583796"/>
              <a:gd name="connsiteY7" fmla="*/ 6780599 h 6858000"/>
              <a:gd name="connsiteX8" fmla="*/ 2081042 w 4583796"/>
              <a:gd name="connsiteY8" fmla="*/ 6858000 h 6858000"/>
              <a:gd name="connsiteX9" fmla="*/ 1598212 w 4583796"/>
              <a:gd name="connsiteY9" fmla="*/ 6858000 h 6858000"/>
              <a:gd name="connsiteX10" fmla="*/ 1087374 w 4583796"/>
              <a:gd name="connsiteY10" fmla="*/ 6858000 h 6858000"/>
              <a:gd name="connsiteX11" fmla="*/ 0 w 4583796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83796" h="6858000">
                <a:moveTo>
                  <a:pt x="0" y="0"/>
                </a:moveTo>
                <a:lnTo>
                  <a:pt x="1087374" y="0"/>
                </a:lnTo>
                <a:lnTo>
                  <a:pt x="1598212" y="0"/>
                </a:lnTo>
                <a:lnTo>
                  <a:pt x="2960773" y="0"/>
                </a:lnTo>
                <a:lnTo>
                  <a:pt x="2982897" y="14997"/>
                </a:lnTo>
                <a:cubicBezTo>
                  <a:pt x="4010060" y="754641"/>
                  <a:pt x="4583796" y="2093192"/>
                  <a:pt x="4583796" y="3621656"/>
                </a:cubicBezTo>
                <a:cubicBezTo>
                  <a:pt x="4583796" y="4969131"/>
                  <a:pt x="3655071" y="5602839"/>
                  <a:pt x="2709446" y="6374814"/>
                </a:cubicBezTo>
                <a:cubicBezTo>
                  <a:pt x="2537243" y="6515397"/>
                  <a:pt x="2366616" y="6653108"/>
                  <a:pt x="2192798" y="6780599"/>
                </a:cubicBezTo>
                <a:lnTo>
                  <a:pt x="2081042" y="6858000"/>
                </a:lnTo>
                <a:lnTo>
                  <a:pt x="1598212" y="6858000"/>
                </a:lnTo>
                <a:lnTo>
                  <a:pt x="108737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E30D5C6-EC5C-4D78-8689-1B6822BFF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2A73499-12A4-4080-B0DE-351867697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0A52FE6-BB17-4BE4-BFA1-8896FD7CF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7BBF837-70DD-4FFD-A87C-FAD1F5D8A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E5EB792-CB0B-44C0-9561-24A263D87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FB4A96-0FD5-4642-8CE2-57623A3A4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18FEF-2647-BC6A-087D-D2334CE56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18" y="1833229"/>
            <a:ext cx="3161338" cy="2934031"/>
          </a:xfrm>
        </p:spPr>
        <p:txBody>
          <a:bodyPr anchor="ctr">
            <a:normAutofit/>
          </a:bodyPr>
          <a:lstStyle/>
          <a:p>
            <a:r>
              <a:rPr lang="en-US" dirty="0"/>
              <a:t>Lethality of Disease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D3C0F9-4AAB-E344-D21C-BB2B84157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14126" y="409614"/>
            <a:ext cx="7501346" cy="6038771"/>
          </a:xfrm>
          <a:ln w="38100">
            <a:solidFill>
              <a:srgbClr val="404040"/>
            </a:solidFill>
          </a:ln>
        </p:spPr>
      </p:pic>
    </p:spTree>
    <p:extLst>
      <p:ext uri="{BB962C8B-B14F-4D97-AF65-F5344CB8AC3E}">
        <p14:creationId xmlns:p14="http://schemas.microsoft.com/office/powerpoint/2010/main" val="3241161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ata Video 3">
            <a:hlinkClick r:id="" action="ppaction://media"/>
            <a:extLst>
              <a:ext uri="{FF2B5EF4-FFF2-40B4-BE49-F238E27FC236}">
                <a16:creationId xmlns:a16="http://schemas.microsoft.com/office/drawing/2014/main" id="{8297B0B6-28DB-46D1-9190-F3BCB19786B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572" y="144973"/>
            <a:ext cx="11676856" cy="6568053"/>
          </a:xfrm>
        </p:spPr>
      </p:pic>
    </p:spTree>
    <p:extLst>
      <p:ext uri="{BB962C8B-B14F-4D97-AF65-F5344CB8AC3E}">
        <p14:creationId xmlns:p14="http://schemas.microsoft.com/office/powerpoint/2010/main" val="264738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2F24225-0E3A-40A5-A927-CEFC1443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B02B8FB-EF36-4677-B5B5-E9B989F25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83796" cy="6858000"/>
          </a:xfrm>
          <a:custGeom>
            <a:avLst/>
            <a:gdLst>
              <a:gd name="connsiteX0" fmla="*/ 0 w 4583796"/>
              <a:gd name="connsiteY0" fmla="*/ 0 h 6858000"/>
              <a:gd name="connsiteX1" fmla="*/ 1087374 w 4583796"/>
              <a:gd name="connsiteY1" fmla="*/ 0 h 6858000"/>
              <a:gd name="connsiteX2" fmla="*/ 1598212 w 4583796"/>
              <a:gd name="connsiteY2" fmla="*/ 0 h 6858000"/>
              <a:gd name="connsiteX3" fmla="*/ 2960773 w 4583796"/>
              <a:gd name="connsiteY3" fmla="*/ 0 h 6858000"/>
              <a:gd name="connsiteX4" fmla="*/ 2982897 w 4583796"/>
              <a:gd name="connsiteY4" fmla="*/ 14997 h 6858000"/>
              <a:gd name="connsiteX5" fmla="*/ 4583796 w 4583796"/>
              <a:gd name="connsiteY5" fmla="*/ 3621656 h 6858000"/>
              <a:gd name="connsiteX6" fmla="*/ 2709446 w 4583796"/>
              <a:gd name="connsiteY6" fmla="*/ 6374814 h 6858000"/>
              <a:gd name="connsiteX7" fmla="*/ 2192798 w 4583796"/>
              <a:gd name="connsiteY7" fmla="*/ 6780599 h 6858000"/>
              <a:gd name="connsiteX8" fmla="*/ 2081042 w 4583796"/>
              <a:gd name="connsiteY8" fmla="*/ 6858000 h 6858000"/>
              <a:gd name="connsiteX9" fmla="*/ 1598212 w 4583796"/>
              <a:gd name="connsiteY9" fmla="*/ 6858000 h 6858000"/>
              <a:gd name="connsiteX10" fmla="*/ 1087374 w 4583796"/>
              <a:gd name="connsiteY10" fmla="*/ 6858000 h 6858000"/>
              <a:gd name="connsiteX11" fmla="*/ 0 w 4583796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83796" h="6858000">
                <a:moveTo>
                  <a:pt x="0" y="0"/>
                </a:moveTo>
                <a:lnTo>
                  <a:pt x="1087374" y="0"/>
                </a:lnTo>
                <a:lnTo>
                  <a:pt x="1598212" y="0"/>
                </a:lnTo>
                <a:lnTo>
                  <a:pt x="2960773" y="0"/>
                </a:lnTo>
                <a:lnTo>
                  <a:pt x="2982897" y="14997"/>
                </a:lnTo>
                <a:cubicBezTo>
                  <a:pt x="4010060" y="754641"/>
                  <a:pt x="4583796" y="2093192"/>
                  <a:pt x="4583796" y="3621656"/>
                </a:cubicBezTo>
                <a:cubicBezTo>
                  <a:pt x="4583796" y="4969131"/>
                  <a:pt x="3655071" y="5602839"/>
                  <a:pt x="2709446" y="6374814"/>
                </a:cubicBezTo>
                <a:cubicBezTo>
                  <a:pt x="2537243" y="6515397"/>
                  <a:pt x="2366616" y="6653108"/>
                  <a:pt x="2192798" y="6780599"/>
                </a:cubicBezTo>
                <a:lnTo>
                  <a:pt x="2081042" y="6858000"/>
                </a:lnTo>
                <a:lnTo>
                  <a:pt x="1598212" y="6858000"/>
                </a:lnTo>
                <a:lnTo>
                  <a:pt x="108737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E30D5C6-EC5C-4D78-8689-1B6822BFF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2A73499-12A4-4080-B0DE-351867697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0A52FE6-BB17-4BE4-BFA1-8896FD7CF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7BBF837-70DD-4FFD-A87C-FAD1F5D8A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E5EB792-CB0B-44C0-9561-24A263D87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FB4A96-0FD5-4642-8CE2-57623A3A4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18FEF-2647-BC6A-087D-D2334CE56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18" y="1833229"/>
            <a:ext cx="3161338" cy="2934031"/>
          </a:xfrm>
        </p:spPr>
        <p:txBody>
          <a:bodyPr anchor="ctr">
            <a:normAutofit/>
          </a:bodyPr>
          <a:lstStyle/>
          <a:p>
            <a:r>
              <a:rPr lang="en-US" dirty="0"/>
              <a:t>Insights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D3C0F9-4AAB-E344-D21C-BB2B84157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14126" y="409614"/>
            <a:ext cx="7501346" cy="6038771"/>
          </a:xfrm>
          <a:ln w="38100">
            <a:solidFill>
              <a:srgbClr val="404040"/>
            </a:solidFill>
          </a:ln>
        </p:spPr>
      </p:pic>
    </p:spTree>
    <p:extLst>
      <p:ext uri="{BB962C8B-B14F-4D97-AF65-F5344CB8AC3E}">
        <p14:creationId xmlns:p14="http://schemas.microsoft.com/office/powerpoint/2010/main" val="283502351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DarkSeedLeftStep">
      <a:dk1>
        <a:srgbClr val="000000"/>
      </a:dk1>
      <a:lt1>
        <a:srgbClr val="FFFFFF"/>
      </a:lt1>
      <a:dk2>
        <a:srgbClr val="1B282F"/>
      </a:dk2>
      <a:lt2>
        <a:srgbClr val="F0F3F0"/>
      </a:lt2>
      <a:accent1>
        <a:srgbClr val="E729E3"/>
      </a:accent1>
      <a:accent2>
        <a:srgbClr val="8A17D5"/>
      </a:accent2>
      <a:accent3>
        <a:srgbClr val="502DE7"/>
      </a:accent3>
      <a:accent4>
        <a:srgbClr val="1743D5"/>
      </a:accent4>
      <a:accent5>
        <a:srgbClr val="29A4E7"/>
      </a:accent5>
      <a:accent6>
        <a:srgbClr val="15C0B5"/>
      </a:accent6>
      <a:hlink>
        <a:srgbClr val="3F7CB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21</Words>
  <Application>Microsoft Office PowerPoint</Application>
  <PresentationFormat>Widescreen</PresentationFormat>
  <Paragraphs>7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Meiryo</vt:lpstr>
      <vt:lpstr>Corbel</vt:lpstr>
      <vt:lpstr>SketchLinesVTI</vt:lpstr>
      <vt:lpstr>Time-Series Covid-19 Visualization</vt:lpstr>
      <vt:lpstr>Transforming Data</vt:lpstr>
      <vt:lpstr>Impact of Data</vt:lpstr>
      <vt:lpstr>PowerPoint Presentation</vt:lpstr>
      <vt:lpstr>Rate of Contagion</vt:lpstr>
      <vt:lpstr>PowerPoint Presentation</vt:lpstr>
      <vt:lpstr>Lethality of Disease</vt:lpstr>
      <vt:lpstr>PowerPoint Presentation</vt:lpstr>
      <vt:lpstr>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Time-Series Covid-19 Visualization</dc:title>
  <dc:creator>Pairault, Erick Stephane</dc:creator>
  <cp:lastModifiedBy>Pairault, Erick Stephane</cp:lastModifiedBy>
  <cp:revision>2</cp:revision>
  <dcterms:created xsi:type="dcterms:W3CDTF">2023-12-05T17:59:02Z</dcterms:created>
  <dcterms:modified xsi:type="dcterms:W3CDTF">2023-12-05T19:20:40Z</dcterms:modified>
</cp:coreProperties>
</file>

<file path=docProps/thumbnail.jpeg>
</file>